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3" autoAdjust="0"/>
    <p:restoredTop sz="94660"/>
  </p:normalViewPr>
  <p:slideViewPr>
    <p:cSldViewPr snapToGrid="0">
      <p:cViewPr varScale="1">
        <p:scale>
          <a:sx n="89" d="100"/>
          <a:sy n="89" d="100"/>
        </p:scale>
        <p:origin x="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EF7-D16A-4158-824D-268E35B3D31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EA44-4913-4C95-9D64-8E1FB0AC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30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EF7-D16A-4158-824D-268E35B3D31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EA44-4913-4C95-9D64-8E1FB0AC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1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EF7-D16A-4158-824D-268E35B3D31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EA44-4913-4C95-9D64-8E1FB0AC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01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EF7-D16A-4158-824D-268E35B3D31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EA44-4913-4C95-9D64-8E1FB0AC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0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EF7-D16A-4158-824D-268E35B3D31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EA44-4913-4C95-9D64-8E1FB0AC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5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EF7-D16A-4158-824D-268E35B3D31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EA44-4913-4C95-9D64-8E1FB0AC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07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EF7-D16A-4158-824D-268E35B3D31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EA44-4913-4C95-9D64-8E1FB0AC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EF7-D16A-4158-824D-268E35B3D31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EA44-4913-4C95-9D64-8E1FB0AC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5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EF7-D16A-4158-824D-268E35B3D31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EA44-4913-4C95-9D64-8E1FB0AC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42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EF7-D16A-4158-824D-268E35B3D31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EA44-4913-4C95-9D64-8E1FB0AC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7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B1EF7-D16A-4158-824D-268E35B3D31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8EA44-4913-4C95-9D64-8E1FB0AC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88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B1EF7-D16A-4158-824D-268E35B3D312}" type="datetimeFigureOut">
              <a:rPr lang="en-US" smtClean="0"/>
              <a:t>3/21/2021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8EA44-4913-4C95-9D64-8E1FB0AC1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1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Using Equipment to Find Life on Mars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By Matthew Katterman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950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7768"/>
            <a:ext cx="10515600" cy="138557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b="1" dirty="0" smtClean="0"/>
              <a:t>Energy Sources for Possible Life on Mars</a:t>
            </a:r>
            <a:r>
              <a:rPr lang="en-US" sz="4900" b="1" dirty="0" smtClean="0"/>
              <a:t/>
            </a:r>
            <a:br>
              <a:rPr lang="en-US" sz="4900" b="1" dirty="0" smtClean="0"/>
            </a:b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6066"/>
            <a:ext cx="10515600" cy="5380898"/>
          </a:xfrm>
        </p:spPr>
        <p:txBody>
          <a:bodyPr/>
          <a:lstStyle/>
          <a:p>
            <a:pPr marL="0" indent="0" algn="ctr">
              <a:spcBef>
                <a:spcPts val="600"/>
              </a:spcBef>
              <a:buNone/>
            </a:pPr>
            <a:r>
              <a:rPr lang="en-US" b="1" dirty="0" smtClean="0"/>
              <a:t>  </a:t>
            </a:r>
          </a:p>
          <a:p>
            <a:pPr marL="0" indent="0" algn="just">
              <a:spcBef>
                <a:spcPts val="600"/>
              </a:spcBef>
              <a:buNone/>
            </a:pPr>
            <a:r>
              <a:rPr lang="en-US" dirty="0"/>
              <a:t> </a:t>
            </a:r>
            <a:r>
              <a:rPr lang="en-US" dirty="0" smtClean="0"/>
              <a:t>    If Finding Life that Now Exists            If Finding Life that Existed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b="1" dirty="0"/>
              <a:t> </a:t>
            </a:r>
            <a:r>
              <a:rPr lang="en-US" b="1" dirty="0" smtClean="0"/>
              <a:t>  Heat Flow Probe                         High Resolution Imaging</a:t>
            </a:r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555" y="2347241"/>
            <a:ext cx="2883658" cy="2323651"/>
          </a:xfrm>
          <a:prstGeom prst="rect">
            <a:avLst/>
          </a:prstGeom>
        </p:spPr>
      </p:pic>
      <p:pic>
        <p:nvPicPr>
          <p:cNvPr id="5" name="Picture 4" descr="This artist's concept that depicts NASA's InSight Mars lander fully deployed for studying the deep interior of Mars.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891" y="2324689"/>
            <a:ext cx="2743200" cy="23236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6422316" y="4926836"/>
            <a:ext cx="3826136" cy="125012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Takes 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images of small objects in terrain such as gullies and layered deposits from space &amp; can identify the kinds of minerals that may provide chemical energy.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6222" y="4931078"/>
            <a:ext cx="3711387" cy="124588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Measures 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temperature deeper underneath to surface to help identify where sources of geothermal energy may be located.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54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188" y="150607"/>
            <a:ext cx="10112188" cy="2000922"/>
          </a:xfrm>
        </p:spPr>
        <p:txBody>
          <a:bodyPr>
            <a:normAutofit/>
          </a:bodyPr>
          <a:lstStyle/>
          <a:p>
            <a:r>
              <a:rPr lang="en-US" sz="4900" b="1" dirty="0" smtClean="0"/>
              <a:t>Using Rover Camera to find a General Location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1796527"/>
            <a:ext cx="9983096" cy="475488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Rover </a:t>
            </a:r>
            <a:r>
              <a:rPr lang="en-US" sz="3200" b="1" dirty="0" err="1" smtClean="0"/>
              <a:t>Mastcam</a:t>
            </a:r>
            <a:endParaRPr lang="en-US" sz="3200" b="1" dirty="0" smtClean="0"/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algn="just"/>
            <a:r>
              <a:rPr lang="en-US" dirty="0" smtClean="0"/>
              <a:t>      </a:t>
            </a:r>
          </a:p>
          <a:p>
            <a:pPr algn="just"/>
            <a:r>
              <a:rPr lang="en-US" dirty="0" smtClean="0"/>
              <a:t>           If Finding Life that Now Exists             If Finding Life that Existed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957893" y="5077610"/>
            <a:ext cx="3442447" cy="135546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1600" dirty="0" smtClean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camera specifically looks for the best locations on the surface to find water underneath the ground based on the area that the Gamma Ray Spectrometer found from space above.</a:t>
            </a:r>
            <a:endParaRPr lang="en-US" sz="16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79286" y="5077610"/>
            <a:ext cx="3474719" cy="135546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camera specifically looks for land formations such as gullies or layered rock deposits that indicate water may have flowed in the area in the past.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598" y="2310094"/>
            <a:ext cx="2865368" cy="214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6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160" y="346991"/>
            <a:ext cx="9617336" cy="1481810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+mn-lt"/>
              </a:rPr>
              <a:t/>
            </a:r>
            <a:br>
              <a:rPr lang="en-US" sz="4000" b="1" dirty="0" smtClean="0">
                <a:latin typeface="+mn-lt"/>
              </a:rPr>
            </a:br>
            <a:r>
              <a:rPr lang="en-US" sz="3200" b="1" dirty="0" smtClean="0">
                <a:latin typeface="+mn-lt"/>
              </a:rPr>
              <a:t>Finding Water Beneath the Surface</a:t>
            </a:r>
            <a:br>
              <a:rPr lang="en-US" sz="3200" b="1" dirty="0" smtClean="0">
                <a:latin typeface="+mn-lt"/>
              </a:rPr>
            </a:br>
            <a:r>
              <a:rPr lang="en-US" sz="3200" b="1" dirty="0" smtClean="0">
                <a:latin typeface="+mn-lt"/>
              </a:rPr>
              <a:t>Finding Carbonate or Oxide Minerals in the Soil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1828801"/>
            <a:ext cx="9983096" cy="4722605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         If Finding Life that Now Exists             If Finding Life that Existed</a:t>
            </a:r>
          </a:p>
          <a:p>
            <a:pPr algn="just"/>
            <a:r>
              <a:rPr lang="en-US" b="1" dirty="0" smtClean="0"/>
              <a:t>         Dynamic Albedo of Neutrons         Alpha Particle X-Ray Spectrometer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19" y="2911204"/>
            <a:ext cx="2840982" cy="1983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873" y="2911204"/>
            <a:ext cx="2847079" cy="19835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825213" y="5109881"/>
            <a:ext cx="3506993" cy="122637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Detects 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if the minerals and soil beneath the surface contain water in </a:t>
            </a:r>
            <a:r>
              <a:rPr lang="en-US" sz="16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them using radiation, 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 whether there are layers of ice below.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70486" y="5109880"/>
            <a:ext cx="3601851" cy="122637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16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etects 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chemical elements contained in rocks and minerals such as oxygen that make up oxides and carbonates.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62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8188" y="86060"/>
            <a:ext cx="10112188" cy="1785772"/>
          </a:xfrm>
        </p:spPr>
        <p:txBody>
          <a:bodyPr>
            <a:normAutofit fontScale="90000"/>
          </a:bodyPr>
          <a:lstStyle/>
          <a:p>
            <a:r>
              <a:rPr lang="en-US" sz="4900" b="1" dirty="0" smtClean="0"/>
              <a:t/>
            </a:r>
            <a:br>
              <a:rPr lang="en-US" sz="4900" b="1" dirty="0" smtClean="0"/>
            </a:br>
            <a:r>
              <a:rPr lang="en-US" sz="4000" b="1" dirty="0" smtClean="0">
                <a:latin typeface="+mn-lt"/>
              </a:rPr>
              <a:t>Finding </a:t>
            </a:r>
            <a:r>
              <a:rPr lang="en-US" sz="4000" b="1" dirty="0" smtClean="0">
                <a:latin typeface="+mn-lt"/>
              </a:rPr>
              <a:t>Carbon Compounds to show that life (exists or existed</a:t>
            </a:r>
            <a:r>
              <a:rPr lang="en-US" sz="4000" b="1" dirty="0" smtClean="0">
                <a:latin typeface="+mn-lt"/>
              </a:rPr>
              <a:t>)</a:t>
            </a:r>
            <a:r>
              <a:rPr lang="en-US" sz="3100" b="1" dirty="0" smtClean="0">
                <a:latin typeface="+mn-lt"/>
              </a:rPr>
              <a:t/>
            </a:r>
            <a:br>
              <a:rPr lang="en-US" sz="3100" b="1" dirty="0" smtClean="0">
                <a:latin typeface="+mn-lt"/>
              </a:rPr>
            </a:br>
            <a:endParaRPr lang="en-US" sz="31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1463040"/>
            <a:ext cx="9983096" cy="5088367"/>
          </a:xfrm>
        </p:spPr>
        <p:txBody>
          <a:bodyPr>
            <a:normAutofit/>
          </a:bodyPr>
          <a:lstStyle/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Sample Analysis at Mars Instruments</a:t>
            </a:r>
          </a:p>
          <a:p>
            <a:pPr algn="just"/>
            <a:endParaRPr lang="en-US" b="1" dirty="0"/>
          </a:p>
          <a:p>
            <a:pPr algn="just"/>
            <a:endParaRPr lang="en-US" b="1" dirty="0" smtClean="0"/>
          </a:p>
          <a:p>
            <a:pPr algn="just"/>
            <a:endParaRPr lang="en-US" b="1" dirty="0"/>
          </a:p>
          <a:p>
            <a:pPr algn="just"/>
            <a:endParaRPr lang="en-US" b="1" dirty="0"/>
          </a:p>
          <a:p>
            <a:pPr algn="just"/>
            <a:r>
              <a:rPr lang="en-US" dirty="0" smtClean="0"/>
              <a:t>      </a:t>
            </a:r>
          </a:p>
          <a:p>
            <a:pPr algn="just"/>
            <a:r>
              <a:rPr lang="en-US" dirty="0" smtClean="0"/>
              <a:t>           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815" y="3248812"/>
            <a:ext cx="2865368" cy="21489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63718" y="3395999"/>
            <a:ext cx="3504226" cy="163124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Using three instruments it searches for compounds that contain carbon in them such as methane and amino acids.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055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617" y="181264"/>
            <a:ext cx="10515600" cy="635336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latin typeface="+mn-lt"/>
              </a:rPr>
              <a:t>Life on Mars?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7130"/>
            <a:ext cx="10515600" cy="493983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94" y="2341694"/>
            <a:ext cx="2781300" cy="2192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356" y="2341695"/>
            <a:ext cx="2316872" cy="2192824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3156882">
            <a:off x="3882793" y="772084"/>
            <a:ext cx="484632" cy="145200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8682587">
            <a:off x="7686069" y="800458"/>
            <a:ext cx="484632" cy="1452002"/>
          </a:xfrm>
          <a:prstGeom prst="downArrow">
            <a:avLst/>
          </a:prstGeom>
          <a:solidFill>
            <a:schemeClr val="bg2">
              <a:lumMod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33999" y="4744782"/>
            <a:ext cx="2517289" cy="91485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Was there life on Mars in the past?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785147" y="4744782"/>
            <a:ext cx="2517289" cy="91485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Is there life currently on Mars?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814" y="2711530"/>
            <a:ext cx="2097206" cy="182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3670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Mission Approach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8796"/>
            <a:ext cx="5702449" cy="51529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Choose approach</a:t>
            </a:r>
          </a:p>
          <a:p>
            <a:pPr lvl="1"/>
            <a:r>
              <a:rPr lang="en-US" dirty="0" smtClean="0"/>
              <a:t>Did life exist on Mars?</a:t>
            </a:r>
          </a:p>
          <a:p>
            <a:pPr lvl="1"/>
            <a:r>
              <a:rPr lang="en-US" dirty="0" smtClean="0"/>
              <a:t>Does life exist now on Mars?</a:t>
            </a:r>
          </a:p>
          <a:p>
            <a:r>
              <a:rPr lang="en-US" dirty="0" smtClean="0"/>
              <a:t>Make a plan for what mission equipment you want to use.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tart from space first then use equipment on the surface.</a:t>
            </a:r>
          </a:p>
          <a:p>
            <a:pPr lvl="1"/>
            <a:r>
              <a:rPr lang="en-US" dirty="0" smtClean="0"/>
              <a:t>Will use the </a:t>
            </a:r>
            <a:r>
              <a:rPr lang="en-US" b="1" dirty="0" smtClean="0"/>
              <a:t>Odyssey Orbiter</a:t>
            </a:r>
          </a:p>
          <a:p>
            <a:pPr lvl="1"/>
            <a:r>
              <a:rPr lang="en-US" dirty="0" smtClean="0"/>
              <a:t>Will use the </a:t>
            </a:r>
            <a:r>
              <a:rPr lang="en-US" b="1" dirty="0" smtClean="0"/>
              <a:t>Curiosity Rover</a:t>
            </a:r>
            <a:endParaRPr lang="en-US" dirty="0" smtClean="0"/>
          </a:p>
          <a:p>
            <a:pPr lvl="1"/>
            <a:r>
              <a:rPr lang="en-US" dirty="0" smtClean="0"/>
              <a:t>Choose between </a:t>
            </a:r>
            <a:r>
              <a:rPr lang="en-US" b="1" dirty="0" smtClean="0"/>
              <a:t>Reconnaissance Orbiter </a:t>
            </a:r>
            <a:r>
              <a:rPr lang="en-US" dirty="0" smtClean="0"/>
              <a:t>and </a:t>
            </a:r>
            <a:r>
              <a:rPr lang="en-US" b="1" dirty="0" smtClean="0"/>
              <a:t>Insight Lander</a:t>
            </a:r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463" y="1290918"/>
            <a:ext cx="2812172" cy="1914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364" y="3612333"/>
            <a:ext cx="2286198" cy="1956986"/>
          </a:xfrm>
          <a:prstGeom prst="rect">
            <a:avLst/>
          </a:prstGeom>
        </p:spPr>
      </p:pic>
      <p:pic>
        <p:nvPicPr>
          <p:cNvPr id="8" name="Picture 7" descr="MSL on Mars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218" y="3612333"/>
            <a:ext cx="2226833" cy="19569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6096000" y="5464950"/>
            <a:ext cx="2581833" cy="5529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Odyssey Orbiter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66904" y="5464950"/>
            <a:ext cx="2581833" cy="5529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Curiosity Rover</a:t>
            </a:r>
          </a:p>
        </p:txBody>
      </p:sp>
    </p:spTree>
    <p:extLst>
      <p:ext uri="{BB962C8B-B14F-4D97-AF65-F5344CB8AC3E}">
        <p14:creationId xmlns:p14="http://schemas.microsoft.com/office/powerpoint/2010/main" val="114541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+mn-lt"/>
              </a:rPr>
              <a:t>Scientific Approach – Finding the</a:t>
            </a:r>
            <a:br>
              <a:rPr lang="en-US" b="1" dirty="0" smtClean="0">
                <a:latin typeface="+mn-lt"/>
              </a:rPr>
            </a:br>
            <a:r>
              <a:rPr lang="en-US" b="1" dirty="0" smtClean="0">
                <a:latin typeface="+mn-lt"/>
              </a:rPr>
              <a:t> Presence of Water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0767"/>
            <a:ext cx="9854591" cy="4746196"/>
          </a:xfrm>
        </p:spPr>
        <p:txBody>
          <a:bodyPr/>
          <a:lstStyle/>
          <a:p>
            <a:r>
              <a:rPr lang="en-US" dirty="0" smtClean="0"/>
              <a:t>Look for potential water source from space</a:t>
            </a:r>
          </a:p>
          <a:p>
            <a:pPr lvl="1"/>
            <a:r>
              <a:rPr lang="en-US" dirty="0" smtClean="0"/>
              <a:t>Geological structures that formed in the presence of water in the past.</a:t>
            </a:r>
          </a:p>
          <a:p>
            <a:pPr lvl="1"/>
            <a:r>
              <a:rPr lang="en-US" dirty="0" smtClean="0"/>
              <a:t>Spotting water or ice beneath the surface that exists now.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887" y="3138083"/>
            <a:ext cx="2076225" cy="18582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57724" y="4975283"/>
            <a:ext cx="2876550" cy="9334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Thermal Emission Imaging System –  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ability to map the surface for the distribution of minerals that are only able to form in the presence of water.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&#10;Gamma sensor head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445" y="3101770"/>
            <a:ext cx="2085247" cy="187351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8251212" y="4996299"/>
            <a:ext cx="2876550" cy="9334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Gamma Ray Spectrometer –  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From space it can detect the presence of water or ice in the soils up to 1 meter below the surface.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171" y="3219867"/>
            <a:ext cx="2285382" cy="19545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24945" y="5252938"/>
            <a:ext cx="2581833" cy="5529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Odyssey Orbiter</a:t>
            </a:r>
          </a:p>
        </p:txBody>
      </p:sp>
    </p:spTree>
    <p:extLst>
      <p:ext uri="{BB962C8B-B14F-4D97-AF65-F5344CB8AC3E}">
        <p14:creationId xmlns:p14="http://schemas.microsoft.com/office/powerpoint/2010/main" val="97426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760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latin typeface="+mn-lt"/>
              </a:rPr>
              <a:t>Energy sources for Life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3040"/>
            <a:ext cx="6907306" cy="4713923"/>
          </a:xfrm>
        </p:spPr>
        <p:txBody>
          <a:bodyPr/>
          <a:lstStyle/>
          <a:p>
            <a:r>
              <a:rPr lang="en-US" dirty="0" smtClean="0"/>
              <a:t>Life in the past may have used </a:t>
            </a:r>
            <a:r>
              <a:rPr lang="en-US" b="1" dirty="0" smtClean="0"/>
              <a:t>chemical </a:t>
            </a:r>
            <a:r>
              <a:rPr lang="en-US" dirty="0" smtClean="0"/>
              <a:t>energy sources in the form of oxides.</a:t>
            </a:r>
          </a:p>
          <a:p>
            <a:pPr algn="just"/>
            <a:r>
              <a:rPr lang="en-US" dirty="0" smtClean="0"/>
              <a:t>Choose the </a:t>
            </a:r>
            <a:r>
              <a:rPr lang="en-US" b="1" dirty="0" smtClean="0"/>
              <a:t>Reconnaissance Orbiter</a:t>
            </a:r>
            <a:r>
              <a:rPr lang="en-US" dirty="0" smtClean="0"/>
              <a:t> if looking for life in the past that may have used minerals for chemical energy.</a:t>
            </a:r>
          </a:p>
          <a:p>
            <a:r>
              <a:rPr lang="en-US" dirty="0" smtClean="0"/>
              <a:t>In the presence of water, current </a:t>
            </a:r>
            <a:r>
              <a:rPr lang="en-US" b="1" dirty="0" smtClean="0"/>
              <a:t>geothermal </a:t>
            </a:r>
            <a:r>
              <a:rPr lang="en-US" dirty="0" smtClean="0"/>
              <a:t>sources may be likely to contain life (much like geysers). </a:t>
            </a:r>
          </a:p>
          <a:p>
            <a:r>
              <a:rPr lang="en-US" dirty="0" smtClean="0"/>
              <a:t>Would use the </a:t>
            </a:r>
            <a:r>
              <a:rPr lang="en-US" b="1" dirty="0" smtClean="0"/>
              <a:t>Insight Lander </a:t>
            </a:r>
            <a:r>
              <a:rPr lang="en-US" dirty="0" smtClean="0"/>
              <a:t>to locate specific areas underground that contain high sources of geothermal energy.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273" y="1043032"/>
            <a:ext cx="2743438" cy="24934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479" y="3253024"/>
            <a:ext cx="2591025" cy="5669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355" y="4073661"/>
            <a:ext cx="2859272" cy="21033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16671" y="6024457"/>
            <a:ext cx="2581833" cy="55298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Reconnaissance Orbiter</a:t>
            </a:r>
          </a:p>
        </p:txBody>
      </p:sp>
    </p:spTree>
    <p:extLst>
      <p:ext uri="{BB962C8B-B14F-4D97-AF65-F5344CB8AC3E}">
        <p14:creationId xmlns:p14="http://schemas.microsoft.com/office/powerpoint/2010/main" val="120706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9124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latin typeface="+mn-lt"/>
              </a:rPr>
              <a:t>Looking for water or rocks/minerals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42738"/>
            <a:ext cx="6659880" cy="4324575"/>
          </a:xfrm>
        </p:spPr>
        <p:txBody>
          <a:bodyPr/>
          <a:lstStyle/>
          <a:p>
            <a:r>
              <a:rPr lang="en-US" dirty="0" smtClean="0"/>
              <a:t>Use the Rover for </a:t>
            </a:r>
            <a:r>
              <a:rPr lang="en-US" b="1" dirty="0" smtClean="0"/>
              <a:t>three</a:t>
            </a:r>
            <a:r>
              <a:rPr lang="en-US" dirty="0" smtClean="0"/>
              <a:t> purposes</a:t>
            </a:r>
          </a:p>
          <a:p>
            <a:pPr lvl="1"/>
            <a:r>
              <a:rPr lang="en-US" dirty="0" smtClean="0"/>
              <a:t>(1) Find the </a:t>
            </a:r>
            <a:r>
              <a:rPr lang="en-US" b="1" dirty="0" smtClean="0"/>
              <a:t>general</a:t>
            </a:r>
            <a:r>
              <a:rPr lang="en-US" dirty="0" smtClean="0"/>
              <a:t> location of where soil with </a:t>
            </a:r>
            <a:r>
              <a:rPr lang="en-US" b="1" dirty="0" smtClean="0"/>
              <a:t>water</a:t>
            </a:r>
            <a:r>
              <a:rPr lang="en-US" dirty="0" smtClean="0"/>
              <a:t> or </a:t>
            </a:r>
            <a:r>
              <a:rPr lang="en-US" b="1" dirty="0" smtClean="0"/>
              <a:t>ice</a:t>
            </a:r>
            <a:r>
              <a:rPr lang="en-US" dirty="0" smtClean="0"/>
              <a:t> may be or </a:t>
            </a:r>
            <a:r>
              <a:rPr lang="en-US" b="1" dirty="0" smtClean="0"/>
              <a:t>where water once flowed</a:t>
            </a:r>
            <a:r>
              <a:rPr lang="en-US" dirty="0" smtClean="0"/>
              <a:t> that can be evidenced by geological formations.</a:t>
            </a:r>
          </a:p>
          <a:p>
            <a:pPr lvl="1"/>
            <a:r>
              <a:rPr lang="en-US" dirty="0" smtClean="0"/>
              <a:t>These are found near gullies or layered deposits.</a:t>
            </a:r>
          </a:p>
          <a:p>
            <a:pPr lvl="1"/>
            <a:r>
              <a:rPr lang="en-US" dirty="0" smtClean="0"/>
              <a:t>The Odyssey orbiter gave you the general location where water is underneath the surface.</a:t>
            </a:r>
          </a:p>
          <a:p>
            <a:pPr lvl="1"/>
            <a:r>
              <a:rPr lang="en-US" dirty="0" smtClean="0"/>
              <a:t>Have a </a:t>
            </a:r>
            <a:r>
              <a:rPr lang="en-US" b="1" dirty="0" smtClean="0"/>
              <a:t>camera</a:t>
            </a:r>
            <a:r>
              <a:rPr lang="en-US" dirty="0" smtClean="0"/>
              <a:t> to find more specific location.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582" y="1161826"/>
            <a:ext cx="2865368" cy="25605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96991" y="3363219"/>
            <a:ext cx="2876550" cy="9334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Rover Mastcam –  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Takes color images and videos of the landscape to help identify areas where water may have flowed or may be present.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381" y="4466478"/>
            <a:ext cx="2511770" cy="179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Finding evidence of Life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2282"/>
            <a:ext cx="7412915" cy="4724681"/>
          </a:xfrm>
        </p:spPr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 smtClean="0"/>
              <a:t>(2) Use Instrumentation on the Rover to find Minerals or exact locations of Water/Ice Deposits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Looking for specific rocks or minerals that have either </a:t>
            </a:r>
            <a:r>
              <a:rPr lang="en-US" b="1" dirty="0" smtClean="0"/>
              <a:t>carbonates</a:t>
            </a:r>
            <a:r>
              <a:rPr lang="en-US" dirty="0" smtClean="0"/>
              <a:t> or </a:t>
            </a:r>
            <a:r>
              <a:rPr lang="en-US" b="1" dirty="0" smtClean="0"/>
              <a:t>oxides</a:t>
            </a:r>
            <a:r>
              <a:rPr lang="en-US" dirty="0" smtClean="0"/>
              <a:t>.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Use </a:t>
            </a:r>
            <a:r>
              <a:rPr lang="en-US" b="1" dirty="0" smtClean="0"/>
              <a:t>neutron source </a:t>
            </a:r>
            <a:r>
              <a:rPr lang="en-US" dirty="0" smtClean="0"/>
              <a:t>to find </a:t>
            </a:r>
            <a:r>
              <a:rPr lang="en-US" b="1" dirty="0" smtClean="0"/>
              <a:t>exact location </a:t>
            </a:r>
            <a:r>
              <a:rPr lang="en-US" dirty="0" smtClean="0"/>
              <a:t>below the surface where water or ice layers exist.</a:t>
            </a:r>
          </a:p>
          <a:p>
            <a:pPr marL="228600" lvl="1">
              <a:spcBef>
                <a:spcPts val="1000"/>
              </a:spcBef>
            </a:pPr>
            <a:r>
              <a:rPr lang="en-US" dirty="0" smtClean="0"/>
              <a:t>(3) Use Instrumentation on Rover to find </a:t>
            </a:r>
            <a:r>
              <a:rPr lang="en-US" b="1" dirty="0" smtClean="0"/>
              <a:t>carbon compounds</a:t>
            </a:r>
            <a:r>
              <a:rPr lang="en-US" dirty="0" smtClean="0"/>
              <a:t> that show evidence of life or past life.</a:t>
            </a:r>
          </a:p>
          <a:p>
            <a:pPr marL="685800" lvl="2">
              <a:spcBef>
                <a:spcPts val="1000"/>
              </a:spcBef>
            </a:pPr>
            <a:r>
              <a:rPr lang="en-US" dirty="0" smtClean="0"/>
              <a:t>The presence of </a:t>
            </a:r>
            <a:r>
              <a:rPr lang="en-US" b="1" dirty="0" smtClean="0"/>
              <a:t>Methane</a:t>
            </a:r>
            <a:r>
              <a:rPr lang="en-US" dirty="0" smtClean="0"/>
              <a:t> shows bacteria could currently exist.</a:t>
            </a:r>
          </a:p>
          <a:p>
            <a:pPr marL="685800" lvl="2">
              <a:spcBef>
                <a:spcPts val="1000"/>
              </a:spcBef>
            </a:pPr>
            <a:r>
              <a:rPr lang="en-US" b="1" dirty="0" smtClean="0"/>
              <a:t>Organic compounds </a:t>
            </a:r>
            <a:r>
              <a:rPr lang="en-US" dirty="0" smtClean="0"/>
              <a:t>(made of carbon) showed that life existed or exists now.</a:t>
            </a:r>
          </a:p>
          <a:p>
            <a:pPr marL="228600" lvl="1">
              <a:spcBef>
                <a:spcPts val="1000"/>
              </a:spcBef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139" y="1707843"/>
            <a:ext cx="2840982" cy="26032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76139" y="4454899"/>
            <a:ext cx="2828925" cy="9334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b="1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Sample Analysis at Mars Instruments  –   </a:t>
            </a:r>
            <a:r>
              <a:rPr lang="en-US" sz="120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Using three instruments it searches for compounds that contain carbon in them such as methane and amino acids.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47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66146"/>
            <a:ext cx="9144000" cy="1384169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/>
              <a:t>SPECIFIC EQUIPMENT USED IN ROVERS, ORBITERS and LANDERS TO FIND LIFE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607" y="1581375"/>
            <a:ext cx="11715077" cy="4464424"/>
          </a:xfrm>
        </p:spPr>
        <p:txBody>
          <a:bodyPr>
            <a:normAutofit/>
          </a:bodyPr>
          <a:lstStyle/>
          <a:p>
            <a:endParaRPr lang="en-US" sz="3200" dirty="0" smtClean="0"/>
          </a:p>
          <a:p>
            <a:pPr algn="just"/>
            <a:r>
              <a:rPr lang="en-US" sz="2800" dirty="0"/>
              <a:t> </a:t>
            </a:r>
            <a:r>
              <a:rPr lang="en-US" sz="2800" dirty="0" smtClean="0"/>
              <a:t>  </a:t>
            </a:r>
            <a:r>
              <a:rPr lang="en-US" sz="2800" b="1" dirty="0" smtClean="0"/>
              <a:t>Curiosity </a:t>
            </a:r>
            <a:r>
              <a:rPr lang="en-US" sz="2800" b="1" dirty="0" smtClean="0"/>
              <a:t>Rover      </a:t>
            </a:r>
            <a:r>
              <a:rPr lang="en-US" sz="2800" b="1" dirty="0" smtClean="0"/>
              <a:t> Odyssey Orbiter       Insight Lander   </a:t>
            </a:r>
            <a:r>
              <a:rPr lang="en-US" b="1" dirty="0" smtClean="0"/>
              <a:t>Reconnaissance Orbiter</a:t>
            </a:r>
            <a:endParaRPr lang="en-US" dirty="0" smtClean="0"/>
          </a:p>
          <a:p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87" y="2844347"/>
            <a:ext cx="2721686" cy="25237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567" y="2844347"/>
            <a:ext cx="2696059" cy="2523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195" y="2838006"/>
            <a:ext cx="2666310" cy="25300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368" y="2838006"/>
            <a:ext cx="2413719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26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160" y="1183341"/>
            <a:ext cx="9617336" cy="570155"/>
          </a:xfrm>
        </p:spPr>
        <p:txBody>
          <a:bodyPr>
            <a:normAutofit fontScale="90000"/>
          </a:bodyPr>
          <a:lstStyle/>
          <a:p>
            <a:r>
              <a:rPr lang="en-US" sz="4900" b="1" dirty="0" smtClean="0"/>
              <a:t>Finding Evidence of Water on Mars</a:t>
            </a:r>
            <a:r>
              <a:rPr lang="en-US" sz="4900" b="1" dirty="0" smtClean="0"/>
              <a:t/>
            </a:r>
            <a:br>
              <a:rPr lang="en-US" sz="4900" b="1" dirty="0" smtClean="0"/>
            </a:br>
            <a:r>
              <a:rPr lang="en-US" sz="3100" b="1" dirty="0"/>
              <a:t/>
            </a:r>
            <a:br>
              <a:rPr lang="en-US" sz="3100" b="1" dirty="0"/>
            </a:b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1409252"/>
            <a:ext cx="9983096" cy="5368066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/>
              <a:t>         If Finding Life that Now Exists             If Finding Life that Existed</a:t>
            </a:r>
          </a:p>
          <a:p>
            <a:pPr algn="just"/>
            <a:r>
              <a:rPr lang="en-US" b="1" dirty="0" smtClean="0"/>
              <a:t>         Gamma Ray Spectrometer             Thermal Emission Imaging System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321" y="2514922"/>
            <a:ext cx="2712955" cy="24873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4902" y="5002306"/>
            <a:ext cx="3115792" cy="122637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</a:pPr>
            <a:r>
              <a:rPr lang="en-US" sz="16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From space it can detect the presence of water or ice in the soils up to 1 meter below the surface.</a:t>
            </a:r>
            <a:endParaRPr lang="en-US" sz="1600" dirty="0" smtClean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Image of THEMIS instrument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22" y="2509277"/>
            <a:ext cx="2858955" cy="21567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6312164" y="5002306"/>
            <a:ext cx="3584870" cy="122637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This equipment has the 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ability to map the surface for the distribution of minerals that are only able to form in the presence of water.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00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13097</TotalTime>
  <Words>825</Words>
  <Application>Microsoft Office PowerPoint</Application>
  <PresentationFormat>Widescreen</PresentationFormat>
  <Paragraphs>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Using Equipment to Find Life on Mars</vt:lpstr>
      <vt:lpstr>Life on Mars?</vt:lpstr>
      <vt:lpstr>Mission Approach</vt:lpstr>
      <vt:lpstr>Scientific Approach – Finding the  Presence of Water</vt:lpstr>
      <vt:lpstr>Energy sources for Life</vt:lpstr>
      <vt:lpstr>Looking for water or rocks/minerals</vt:lpstr>
      <vt:lpstr>Finding evidence of Life</vt:lpstr>
      <vt:lpstr>SPECIFIC EQUIPMENT USED IN ROVERS, ORBITERS and LANDERS TO FIND LIFE</vt:lpstr>
      <vt:lpstr>Finding Evidence of Water on Mars  </vt:lpstr>
      <vt:lpstr>Energy Sources for Possible Life on Mars  </vt:lpstr>
      <vt:lpstr>Using Rover Camera to find a General Location </vt:lpstr>
      <vt:lpstr> Finding Water Beneath the Surface Finding Carbonate or Oxide Minerals in the Soil </vt:lpstr>
      <vt:lpstr> Finding Carbon Compounds to show that life (exists or existed)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Space and Exploration Missions to Mars</dc:title>
  <dc:creator>Katterman, Matthew Ernst - (mkatterman)</dc:creator>
  <cp:lastModifiedBy>mekatterman@outlook.com</cp:lastModifiedBy>
  <cp:revision>80</cp:revision>
  <dcterms:created xsi:type="dcterms:W3CDTF">2020-10-04T00:22:54Z</dcterms:created>
  <dcterms:modified xsi:type="dcterms:W3CDTF">2021-03-21T22:14:44Z</dcterms:modified>
</cp:coreProperties>
</file>